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  <p:sldMasterId id="2147483674" r:id="rId3"/>
  </p:sldMasterIdLst>
  <p:sldIdLst>
    <p:sldId id="256" r:id="rId4"/>
    <p:sldId id="257" r:id="rId5"/>
    <p:sldId id="258" r:id="rId6"/>
    <p:sldId id="263" r:id="rId7"/>
    <p:sldId id="264" r:id="rId8"/>
    <p:sldId id="262" r:id="rId9"/>
    <p:sldId id="25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algn="r">
              <a:defRPr sz="1400"/>
            </a:lvl1pPr>
          </a:lstStyle>
          <a:p>
            <a:fld id="{A141BC0B-F3C3-4CF7-930F-C0E1C41B584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8CF0C4-5972-4177-9598-804C6107F1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60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B7C5D-16F3-41B7-A707-C3A67D1EDA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7089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06FE19-BEAB-403E-81FB-E939D95E36C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98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86EE4-314B-4913-B7C9-F98F1A3FB73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19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663E5-2657-4202-87BE-5F1EE900AAD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888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8AF4-B460-4CFA-9676-49CDFC456C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442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FD32-1265-49C2-9396-A1E0E33A01B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362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8EF4E-4C64-4728-866E-61F2EF9718A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565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D8D8F-64A5-4C81-B204-7EE7A173AD1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295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EAC22-5CCB-4BC5-9382-E0D390AFA42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6B517-7CFF-4311-BDDF-EAD1E0023E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0146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13A38-65DF-4FE6-A1C8-E95C1B93CA4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60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7A37A-8BE2-425D-882A-69CF4DE9E47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783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A6F1-C5BD-4EB5-A000-28EC36F41E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454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B47F5B-D06D-4A47-9E14-3D3AAF4900E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1744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06FE19-BEAB-403E-81FB-E939D95E36C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1490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86EE4-314B-4913-B7C9-F98F1A3FB73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191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663E5-2657-4202-87BE-5F1EE900AAD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016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8AF4-B460-4CFA-9676-49CDFC456C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2872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FD32-1265-49C2-9396-A1E0E33A01B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399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8EF4E-4C64-4728-866E-61F2EF9718A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94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4864-BCD4-4869-A00B-C759530E43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7337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D8D8F-64A5-4C81-B204-7EE7A173AD1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53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EAC22-5CCB-4BC5-9382-E0D390AFA42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0831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13A38-65DF-4FE6-A1C8-E95C1B93CA4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6205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7A37A-8BE2-425D-882A-69CF4DE9E47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2675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A6F1-C5BD-4EB5-A000-28EC36F41E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627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B47F5B-D06D-4A47-9E14-3D3AAF4900E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06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F4DA6-5DDA-4FAE-AAC6-F8946D5ADE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484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989C8-40AD-4B44-B35C-E67B8D031F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879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73C6C-3659-4E35-B6EB-BDC5FC37A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44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EF858-EBA6-4AB7-8CF1-C21A965823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767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9B72-ADB7-483E-B1A0-D2FC8757F8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589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3F94F-905C-4F2B-9F07-AED7302AF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4689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fld id="{F14FDD59-4DB1-4800-91A1-D7B6611407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5D29E08-2CC7-43FA-B2E8-17AD831CD51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280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5D29E08-2CC7-43FA-B2E8-17AD831CD51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46909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1"/>
                </a:solidFill>
              </a:rPr>
              <a:t>Me </a:t>
            </a:r>
            <a:r>
              <a:rPr lang="en-US" altLang="en-US" sz="3600" dirty="0" err="1">
                <a:solidFill>
                  <a:schemeClr val="accent1"/>
                </a:solidFill>
              </a:rPr>
              <a:t>llamo</a:t>
            </a:r>
            <a:r>
              <a:rPr lang="en-US" altLang="en-US" sz="3600" dirty="0">
                <a:solidFill>
                  <a:schemeClr val="accent1"/>
                </a:solidFill>
              </a:rPr>
              <a:t> _________      </a:t>
            </a:r>
            <a:r>
              <a:rPr lang="en-US" altLang="en-US" sz="3600" dirty="0" smtClean="0">
                <a:solidFill>
                  <a:schemeClr val="accent1"/>
                </a:solidFill>
              </a:rPr>
              <a:t>            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Clase</a:t>
            </a:r>
            <a:r>
              <a:rPr lang="en-US" altLang="en-US" sz="3600" smtClean="0">
                <a:solidFill>
                  <a:schemeClr val="accent1"/>
                </a:solidFill>
              </a:rPr>
              <a:t> </a:t>
            </a:r>
            <a:r>
              <a:rPr lang="en-US" altLang="en-US" sz="3600" smtClean="0">
                <a:solidFill>
                  <a:schemeClr val="accent1"/>
                </a:solidFill>
              </a:rPr>
              <a:t>702 </a:t>
            </a:r>
            <a:r>
              <a:rPr lang="en-US" altLang="en-US" sz="3600" dirty="0" smtClean="0">
                <a:solidFill>
                  <a:schemeClr val="accent1"/>
                </a:solidFill>
              </a:rPr>
              <a:t/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</a:t>
            </a:r>
            <a:r>
              <a:rPr lang="en-US" altLang="en-US" sz="3600" dirty="0" err="1">
                <a:solidFill>
                  <a:schemeClr val="accent1"/>
                </a:solidFill>
              </a:rPr>
              <a:t>fecha</a:t>
            </a:r>
            <a:r>
              <a:rPr lang="en-US" altLang="en-US" sz="3600" dirty="0">
                <a:solidFill>
                  <a:schemeClr val="accent1"/>
                </a:solidFill>
              </a:rPr>
              <a:t> </a:t>
            </a:r>
            <a:r>
              <a:rPr lang="en-US" altLang="en-US" sz="3600" dirty="0" err="1">
                <a:solidFill>
                  <a:schemeClr val="accent1"/>
                </a:solidFill>
              </a:rPr>
              <a:t>es</a:t>
            </a:r>
            <a:r>
              <a:rPr lang="en-US" altLang="en-US" sz="3600" dirty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primero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>
                <a:solidFill>
                  <a:schemeClr val="accent1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>
                <a:solidFill>
                  <a:schemeClr val="accent1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2013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334000"/>
          </a:xfrm>
        </p:spPr>
        <p:txBody>
          <a:bodyPr/>
          <a:lstStyle/>
          <a:p>
            <a:pPr marL="762000" indent="-7620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16: </a:t>
            </a:r>
            <a:r>
              <a:rPr lang="es-ES_tradnl" altLang="en-US" dirty="0"/>
              <a:t>¿Cuántos cuartos tiene tu casa o apartamento?</a:t>
            </a:r>
          </a:p>
          <a:p>
            <a:pPr marL="762000" indent="-7620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762000" indent="-7620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¿Tu casa o apartamento es grande o pequeña?</a:t>
            </a:r>
          </a:p>
          <a:p>
            <a:pPr marL="762000" indent="-7620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¿Cuantos cuartos </a:t>
            </a:r>
            <a:r>
              <a:rPr lang="es-ES_tradnl" altLang="en-US" sz="3200" i="1" dirty="0"/>
              <a:t>(</a:t>
            </a:r>
            <a:r>
              <a:rPr lang="es-ES_tradnl" altLang="en-US" sz="3200" i="1" dirty="0" err="1"/>
              <a:t>rooms</a:t>
            </a:r>
            <a:r>
              <a:rPr lang="es-ES_tradnl" altLang="en-US" sz="3200" i="1" dirty="0"/>
              <a:t>)</a:t>
            </a:r>
            <a:r>
              <a:rPr lang="es-ES_tradnl" altLang="en-US" dirty="0"/>
              <a:t> tiene tu casa o apartamento?</a:t>
            </a:r>
          </a:p>
          <a:p>
            <a:pPr marL="762000" indent="-7620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¿Cuales cuartos son?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2586038" cy="434975"/>
          </a:xfrm>
        </p:spPr>
        <p:txBody>
          <a:bodyPr/>
          <a:lstStyle/>
          <a:p>
            <a:r>
              <a:rPr lang="es-ES_tradnl" altLang="en-US" sz="4000" dirty="0">
                <a:solidFill>
                  <a:srgbClr val="800080"/>
                </a:solidFill>
              </a:rPr>
              <a:t>El Garaje</a:t>
            </a:r>
          </a:p>
        </p:txBody>
      </p:sp>
      <p:pic>
        <p:nvPicPr>
          <p:cNvPr id="3076" name="Picture 4" descr="gar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22437"/>
            <a:ext cx="6614839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724400" y="517525"/>
            <a:ext cx="2438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Garage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371600"/>
            <a:ext cx="2133600" cy="609600"/>
          </a:xfrm>
        </p:spPr>
        <p:txBody>
          <a:bodyPr/>
          <a:lstStyle/>
          <a:p>
            <a:r>
              <a:rPr lang="es-ES_tradnl" altLang="en-US" sz="3400" b="1">
                <a:solidFill>
                  <a:srgbClr val="800000"/>
                </a:solidFill>
              </a:rPr>
              <a:t>El Techo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0" y="5410200"/>
            <a:ext cx="2133600" cy="53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>
                <a:solidFill>
                  <a:schemeClr val="accent2"/>
                </a:solidFill>
              </a:rPr>
              <a:t>El Sótano</a:t>
            </a:r>
          </a:p>
        </p:txBody>
      </p:sp>
      <p:pic>
        <p:nvPicPr>
          <p:cNvPr id="410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81200"/>
            <a:ext cx="436245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Line 5"/>
          <p:cNvSpPr>
            <a:spLocks noChangeShapeType="1"/>
          </p:cNvSpPr>
          <p:nvPr/>
        </p:nvSpPr>
        <p:spPr bwMode="auto">
          <a:xfrm flipH="1" flipV="1">
            <a:off x="6629400" y="5715000"/>
            <a:ext cx="990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 flipV="1">
            <a:off x="3200400" y="1981200"/>
            <a:ext cx="990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V="1">
            <a:off x="4953000" y="1600200"/>
            <a:ext cx="457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334000" y="12192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2800">
                <a:solidFill>
                  <a:srgbClr val="CC0000"/>
                </a:solidFill>
                <a:latin typeface="Comic Sans MS" pitchFamily="66" charset="0"/>
              </a:rPr>
              <a:t>El Ático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6934200" y="2133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>
                <a:solidFill>
                  <a:schemeClr val="accent2"/>
                </a:solidFill>
                <a:latin typeface="Comic Sans MS" pitchFamily="66" charset="0"/>
              </a:rPr>
              <a:t>La Terraza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86600" y="3276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>
                <a:solidFill>
                  <a:schemeClr val="accent2"/>
                </a:solidFill>
                <a:latin typeface="Comic Sans MS" pitchFamily="66" charset="0"/>
              </a:rPr>
              <a:t>La Azotea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467600" y="2590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Terrace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 flipV="1">
            <a:off x="6553200" y="2590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6629400" y="30480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H="1">
            <a:off x="2133600" y="3657600"/>
            <a:ext cx="685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533400" y="3505200"/>
            <a:ext cx="1752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>
                <a:solidFill>
                  <a:srgbClr val="CC0000"/>
                </a:solidFill>
                <a:latin typeface="Comic Sans MS" pitchFamily="66" charset="0"/>
              </a:rPr>
              <a:t>El </a:t>
            </a:r>
            <a:r>
              <a:rPr lang="es-ES_tradnl" altLang="en-US" b="1">
                <a:solidFill>
                  <a:srgbClr val="CC0000"/>
                </a:solidFill>
                <a:latin typeface="Comic Sans MS" pitchFamily="66" charset="0"/>
              </a:rPr>
              <a:t>Otro</a:t>
            </a:r>
            <a:r>
              <a:rPr lang="es-ES_tradnl" altLang="en-US">
                <a:solidFill>
                  <a:srgbClr val="CC0000"/>
                </a:solidFill>
                <a:latin typeface="Comic Sans MS" pitchFamily="66" charset="0"/>
              </a:rPr>
              <a:t> Dormitorio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609600" y="304800"/>
            <a:ext cx="6858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4000" b="1">
                <a:solidFill>
                  <a:srgbClr val="008000"/>
                </a:solidFill>
                <a:latin typeface="Comic Sans MS" pitchFamily="66" charset="0"/>
              </a:rPr>
              <a:t>Más Vocabulario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5562600" y="15240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latin typeface="Comic Sans MS" pitchFamily="66" charset="0"/>
              </a:rPr>
              <a:t>Attic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2133600" y="17526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latin typeface="Comic Sans MS" pitchFamily="66" charset="0"/>
              </a:rPr>
              <a:t>Roof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609600" y="4343400"/>
            <a:ext cx="2438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200">
                <a:latin typeface="Comic Sans MS" pitchFamily="66" charset="0"/>
              </a:rPr>
              <a:t>The </a:t>
            </a:r>
            <a:r>
              <a:rPr lang="en-US" altLang="en-US" sz="2200" b="1">
                <a:latin typeface="Comic Sans MS" pitchFamily="66" charset="0"/>
              </a:rPr>
              <a:t>Other</a:t>
            </a:r>
            <a:r>
              <a:rPr lang="en-US" altLang="en-US" sz="2200">
                <a:latin typeface="Comic Sans MS" pitchFamily="66" charset="0"/>
              </a:rPr>
              <a:t> Bedroom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6858000" y="5957888"/>
            <a:ext cx="1981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Basement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229600" cy="1066800"/>
          </a:xfrm>
        </p:spPr>
        <p:txBody>
          <a:bodyPr/>
          <a:lstStyle/>
          <a:p>
            <a:pPr algn="l"/>
            <a:r>
              <a:rPr lang="en-US" altLang="en-US">
                <a:solidFill>
                  <a:srgbClr val="FF0000"/>
                </a:solidFill>
              </a:rPr>
              <a:t>Vocabulario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9906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143000"/>
            <a:ext cx="2438400" cy="171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762000"/>
            <a:ext cx="12573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33800"/>
            <a:ext cx="2209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810000"/>
            <a:ext cx="2209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0"/>
            <a:ext cx="14573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191000"/>
            <a:ext cx="1676400" cy="159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457200" y="28956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cama</a:t>
            </a: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3352800" y="28956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mesa</a:t>
            </a:r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5638800" y="2681288"/>
            <a:ext cx="2209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silla</a:t>
            </a: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7239000" y="2286000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Lámpara</a:t>
            </a: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457200" y="6034088"/>
            <a:ext cx="2209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El sofá</a:t>
            </a: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3352800" y="58674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mesita</a:t>
            </a:r>
          </a:p>
        </p:txBody>
      </p:sp>
      <p:sp>
        <p:nvSpPr>
          <p:cNvPr id="28696" name="Text Box 24"/>
          <p:cNvSpPr txBox="1">
            <a:spLocks noChangeArrowheads="1"/>
          </p:cNvSpPr>
          <p:nvPr/>
        </p:nvSpPr>
        <p:spPr bwMode="auto">
          <a:xfrm>
            <a:off x="6553200" y="60960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butaca</a:t>
            </a:r>
          </a:p>
        </p:txBody>
      </p:sp>
    </p:spTree>
    <p:extLst>
      <p:ext uri="{BB962C8B-B14F-4D97-AF65-F5344CB8AC3E}">
        <p14:creationId xmlns:p14="http://schemas.microsoft.com/office/powerpoint/2010/main" val="188605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5114" y="435552"/>
            <a:ext cx="1433513" cy="1981200"/>
          </a:xfrm>
          <a:noFill/>
          <a:ln/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0" y="138545"/>
            <a:ext cx="1549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280189"/>
            <a:ext cx="25622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341" y="435552"/>
            <a:ext cx="245745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5" y="40386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457200" y="2514600"/>
            <a:ext cx="22098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</a:t>
            </a:r>
            <a:r>
              <a:rPr lang="es-ES_tradnl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estufa</a:t>
            </a:r>
          </a:p>
          <a:p>
            <a:pPr>
              <a:spcBef>
                <a:spcPct val="50000"/>
              </a:spcBef>
            </a:pPr>
            <a:r>
              <a:rPr lang="es-ES_tradnl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cocina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2209800" y="2335649"/>
            <a:ext cx="38100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</a:t>
            </a:r>
            <a:r>
              <a:rPr lang="es-ES_tradnl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nevera</a:t>
            </a:r>
          </a:p>
          <a:p>
            <a:pPr algn="ctr">
              <a:spcBef>
                <a:spcPct val="50000"/>
              </a:spcBef>
            </a:pPr>
            <a:r>
              <a:rPr lang="es-ES_tradnl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refrigerador</a:t>
            </a:r>
            <a:endParaRPr lang="es-ES_tradnl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6248400" y="2292927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ventana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1776412" y="6202507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El balcón 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4876800" y="60960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puerta</a:t>
            </a:r>
          </a:p>
        </p:txBody>
      </p:sp>
    </p:spTree>
    <p:extLst>
      <p:ext uri="{BB962C8B-B14F-4D97-AF65-F5344CB8AC3E}">
        <p14:creationId xmlns:p14="http://schemas.microsoft.com/office/powerpoint/2010/main" val="160586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8991600" cy="5867400"/>
          </a:xfrm>
        </p:spPr>
        <p:txBody>
          <a:bodyPr/>
          <a:lstStyle/>
          <a:p>
            <a:pPr marL="533400" indent="-533400"/>
            <a:r>
              <a:rPr lang="es-ES_tradnl" altLang="en-US" dirty="0"/>
              <a:t>Escucha y completa la tabla:</a:t>
            </a:r>
          </a:p>
          <a:p>
            <a:pPr marL="533400" indent="-533400"/>
            <a:endParaRPr lang="es-ES_tradnl" altLang="en-US" dirty="0"/>
          </a:p>
          <a:p>
            <a:pPr marL="0" indent="0">
              <a:buNone/>
            </a:pPr>
            <a:endParaRPr lang="es-ES_tradnl" altLang="en-US" dirty="0"/>
          </a:p>
        </p:txBody>
      </p:sp>
      <p:graphicFrame>
        <p:nvGraphicFramePr>
          <p:cNvPr id="30782" name="Group 6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37000898"/>
              </p:ext>
            </p:extLst>
          </p:nvPr>
        </p:nvGraphicFramePr>
        <p:xfrm>
          <a:off x="1066800" y="1387475"/>
          <a:ext cx="6477000" cy="3717925"/>
        </p:xfrm>
        <a:graphic>
          <a:graphicData uri="http://schemas.openxmlformats.org/drawingml/2006/table">
            <a:tbl>
              <a:tblPr/>
              <a:tblGrid>
                <a:gridCol w="3238500"/>
                <a:gridCol w="3238500"/>
              </a:tblGrid>
              <a:tr h="6353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Verdad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Falso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30825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60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791200"/>
          </a:xfrm>
        </p:spPr>
        <p:txBody>
          <a:bodyPr/>
          <a:lstStyle/>
          <a:p>
            <a:pPr>
              <a:buFontTx/>
              <a:buNone/>
            </a:pPr>
            <a:endParaRPr lang="es-ES_tradnl" altLang="en-US" dirty="0"/>
          </a:p>
          <a:p>
            <a:r>
              <a:rPr lang="es-ES_tradnl" altLang="en-US" dirty="0" smtClean="0"/>
              <a:t>HANDOUT (pagina 2.5)</a:t>
            </a:r>
            <a:endParaRPr lang="es-ES_tradnl" altLang="en-US" dirty="0"/>
          </a:p>
          <a:p>
            <a:r>
              <a:rPr lang="es-ES_tradnl" altLang="en-US" dirty="0">
                <a:solidFill>
                  <a:schemeClr val="accent1"/>
                </a:solidFill>
              </a:rPr>
              <a:t>www.glencoe.com</a:t>
            </a:r>
          </a:p>
          <a:p>
            <a:pPr lvl="1"/>
            <a:r>
              <a:rPr lang="es-ES_tradnl" altLang="en-US" dirty="0" err="1">
                <a:solidFill>
                  <a:srgbClr val="009900"/>
                </a:solidFill>
              </a:rPr>
              <a:t>QuickPassCode</a:t>
            </a:r>
            <a:r>
              <a:rPr lang="es-ES_tradnl" altLang="en-US" dirty="0">
                <a:solidFill>
                  <a:srgbClr val="009900"/>
                </a:solidFill>
              </a:rPr>
              <a:t>: ASD4003c2</a:t>
            </a:r>
          </a:p>
          <a:p>
            <a:pPr lvl="1"/>
            <a:r>
              <a:rPr lang="es-ES_tradnl" altLang="en-US" dirty="0" err="1"/>
              <a:t>Under</a:t>
            </a:r>
            <a:r>
              <a:rPr lang="es-ES_tradnl" altLang="en-US" dirty="0"/>
              <a:t> VOCABULARY PRACTICE</a:t>
            </a:r>
          </a:p>
          <a:p>
            <a:pPr lvl="2"/>
            <a:r>
              <a:rPr lang="es-ES_tradnl" altLang="en-US" dirty="0"/>
              <a:t>Do </a:t>
            </a:r>
            <a:r>
              <a:rPr lang="es-ES_tradnl" altLang="en-US" u="sng" dirty="0"/>
              <a:t>Vocabulario 2</a:t>
            </a:r>
            <a:r>
              <a:rPr lang="es-ES_tradnl" altLang="en-US" dirty="0"/>
              <a:t> </a:t>
            </a:r>
            <a:r>
              <a:rPr lang="es-ES_tradnl" altLang="en-US" dirty="0" err="1"/>
              <a:t>eGame</a:t>
            </a:r>
            <a:endParaRPr lang="es-ES_tradnl" altLang="en-US" dirty="0"/>
          </a:p>
          <a:p>
            <a:pPr lvl="2"/>
            <a:r>
              <a:rPr lang="es-ES_tradnl" altLang="en-US" u="sng" dirty="0"/>
              <a:t>Vocabulario 2</a:t>
            </a:r>
            <a:r>
              <a:rPr lang="es-ES_tradnl" altLang="en-US" dirty="0"/>
              <a:t> </a:t>
            </a:r>
            <a:r>
              <a:rPr lang="es-ES_tradnl" altLang="en-US" dirty="0" err="1"/>
              <a:t>eFlashcards</a:t>
            </a:r>
            <a:endParaRPr lang="es-ES_tradnl" altLang="en-US" dirty="0"/>
          </a:p>
          <a:p>
            <a:pPr lvl="2"/>
            <a:r>
              <a:rPr lang="es-ES_tradnl" altLang="en-US" dirty="0" err="1">
                <a:solidFill>
                  <a:srgbClr val="0000FF"/>
                </a:solidFill>
              </a:rPr>
              <a:t>Make</a:t>
            </a:r>
            <a:r>
              <a:rPr lang="es-ES_tradnl" altLang="en-US" dirty="0">
                <a:solidFill>
                  <a:srgbClr val="0000FF"/>
                </a:solidFill>
              </a:rPr>
              <a:t> </a:t>
            </a:r>
            <a:r>
              <a:rPr lang="es-ES_tradnl" altLang="en-US" dirty="0" err="1">
                <a:solidFill>
                  <a:srgbClr val="0000FF"/>
                </a:solidFill>
              </a:rPr>
              <a:t>your</a:t>
            </a:r>
            <a:r>
              <a:rPr lang="es-ES_tradnl" altLang="en-US" dirty="0">
                <a:solidFill>
                  <a:srgbClr val="0000FF"/>
                </a:solidFill>
              </a:rPr>
              <a:t> </a:t>
            </a:r>
            <a:r>
              <a:rPr lang="es-ES_tradnl" altLang="en-US" dirty="0" err="1">
                <a:solidFill>
                  <a:srgbClr val="0000FF"/>
                </a:solidFill>
              </a:rPr>
              <a:t>own</a:t>
            </a:r>
            <a:r>
              <a:rPr lang="es-ES_tradnl" altLang="en-US" dirty="0">
                <a:solidFill>
                  <a:srgbClr val="0000FF"/>
                </a:solidFill>
              </a:rPr>
              <a:t> </a:t>
            </a:r>
            <a:r>
              <a:rPr lang="es-ES_tradnl" altLang="en-US" dirty="0" err="1">
                <a:solidFill>
                  <a:srgbClr val="0000FF"/>
                </a:solidFill>
              </a:rPr>
              <a:t>vocab</a:t>
            </a:r>
            <a:r>
              <a:rPr lang="es-ES_tradnl" altLang="en-US" dirty="0">
                <a:solidFill>
                  <a:srgbClr val="0000FF"/>
                </a:solidFill>
              </a:rPr>
              <a:t> </a:t>
            </a:r>
            <a:r>
              <a:rPr lang="es-ES_tradnl" altLang="en-US" dirty="0" err="1">
                <a:solidFill>
                  <a:srgbClr val="0000FF"/>
                </a:solidFill>
              </a:rPr>
              <a:t>index</a:t>
            </a:r>
            <a:r>
              <a:rPr lang="es-ES_tradnl" altLang="en-US" dirty="0">
                <a:solidFill>
                  <a:srgbClr val="0000FF"/>
                </a:solidFill>
              </a:rPr>
              <a:t> </a:t>
            </a:r>
            <a:r>
              <a:rPr lang="es-ES_tradnl" altLang="en-US" dirty="0" err="1">
                <a:solidFill>
                  <a:srgbClr val="0000FF"/>
                </a:solidFill>
              </a:rPr>
              <a:t>cards</a:t>
            </a:r>
            <a:endParaRPr lang="es-ES_tradnl" altLang="en-US" dirty="0">
              <a:solidFill>
                <a:srgbClr val="0000FF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1000" y="3048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5400">
                <a:solidFill>
                  <a:schemeClr val="tx2"/>
                </a:solidFill>
                <a:latin typeface="CAC Futura Casual" pitchFamily="2" charset="0"/>
              </a:defRPr>
            </a:lvl1pPr>
            <a:lvl2pPr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16: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170</TotalTime>
  <Words>139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Learning to Write</vt:lpstr>
      <vt:lpstr>Textured</vt:lpstr>
      <vt:lpstr>1_Textured</vt:lpstr>
      <vt:lpstr>Me llamo _________                   Clase 702  La fecha es primero de noviembre del 2013</vt:lpstr>
      <vt:lpstr>El Garaje</vt:lpstr>
      <vt:lpstr>El Techo</vt:lpstr>
      <vt:lpstr>Vocabulario</vt:lpstr>
      <vt:lpstr>PowerPoint Presentation</vt:lpstr>
      <vt:lpstr>Ejercicios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9N La fecha es 23 de marzo del 2012</dc:title>
  <dc:creator>Helen Zumaeta</dc:creator>
  <cp:lastModifiedBy>Helen Zumaeta</cp:lastModifiedBy>
  <cp:revision>16</cp:revision>
  <dcterms:created xsi:type="dcterms:W3CDTF">2012-03-22T16:22:56Z</dcterms:created>
  <dcterms:modified xsi:type="dcterms:W3CDTF">2013-11-01T20:36:33Z</dcterms:modified>
</cp:coreProperties>
</file>